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56" r:id="rId2"/>
    <p:sldId id="284" r:id="rId3"/>
    <p:sldId id="286" r:id="rId4"/>
    <p:sldId id="285" r:id="rId5"/>
    <p:sldId id="287" r:id="rId6"/>
    <p:sldId id="288" r:id="rId7"/>
    <p:sldId id="289" r:id="rId8"/>
    <p:sldId id="278" r:id="rId9"/>
    <p:sldId id="290" r:id="rId10"/>
    <p:sldId id="291" r:id="rId11"/>
    <p:sldId id="292" r:id="rId12"/>
    <p:sldId id="293" r:id="rId13"/>
    <p:sldId id="294" r:id="rId14"/>
    <p:sldId id="300" r:id="rId15"/>
    <p:sldId id="299" r:id="rId16"/>
    <p:sldId id="275" r:id="rId17"/>
    <p:sldId id="303" r:id="rId18"/>
    <p:sldId id="276" r:id="rId19"/>
    <p:sldId id="301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39" autoAdjust="0"/>
    <p:restoredTop sz="96817" autoAdjust="0"/>
  </p:normalViewPr>
  <p:slideViewPr>
    <p:cSldViewPr>
      <p:cViewPr varScale="1">
        <p:scale>
          <a:sx n="114" d="100"/>
          <a:sy n="114" d="100"/>
        </p:scale>
        <p:origin x="108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6" d="100"/>
          <a:sy n="126" d="100"/>
        </p:scale>
        <p:origin x="4848" y="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herine.webb\Desktop\Vision%20Goal%20draf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therine.webb\Desktop\Vision%20Goal%20draf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8381321737768E-2"/>
          <c:y val="1.4792052445807212E-2"/>
          <c:w val="0.94342862459356758"/>
          <c:h val="0.78531915714095646"/>
        </c:manualLayout>
      </c:layout>
      <c:lineChart>
        <c:grouping val="standard"/>
        <c:varyColors val="0"/>
        <c:ser>
          <c:idx val="0"/>
          <c:order val="0"/>
          <c:tx>
            <c:strRef>
              <c:f>Sheet5!$G$8</c:f>
              <c:strCache>
                <c:ptCount val="1"/>
                <c:pt idx="0">
                  <c:v>Overall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Sheet5!$H$7:$M$7</c:f>
              <c:strCache>
                <c:ptCount val="6"/>
                <c:pt idx="0">
                  <c:v>16-17</c:v>
                </c:pt>
                <c:pt idx="1">
                  <c:v>17-18</c:v>
                </c:pt>
                <c:pt idx="2">
                  <c:v>18-19</c:v>
                </c:pt>
                <c:pt idx="3">
                  <c:v>19-20</c:v>
                </c:pt>
                <c:pt idx="4">
                  <c:v>20-21</c:v>
                </c:pt>
                <c:pt idx="5">
                  <c:v>21-22</c:v>
                </c:pt>
              </c:strCache>
            </c:strRef>
          </c:cat>
          <c:val>
            <c:numRef>
              <c:f>Sheet5!$H$8:$M$8</c:f>
              <c:numCache>
                <c:formatCode>#,##0</c:formatCode>
                <c:ptCount val="6"/>
                <c:pt idx="0">
                  <c:v>1825</c:v>
                </c:pt>
                <c:pt idx="1">
                  <c:v>1898</c:v>
                </c:pt>
                <c:pt idx="2">
                  <c:v>1971</c:v>
                </c:pt>
                <c:pt idx="3">
                  <c:v>2044</c:v>
                </c:pt>
                <c:pt idx="4">
                  <c:v>2117</c:v>
                </c:pt>
                <c:pt idx="5">
                  <c:v>2190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Sheet5!$G$9</c:f>
              <c:strCache>
                <c:ptCount val="1"/>
                <c:pt idx="0">
                  <c:v>Group 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Sheet5!$H$7:$M$7</c:f>
              <c:strCache>
                <c:ptCount val="6"/>
                <c:pt idx="0">
                  <c:v>16-17</c:v>
                </c:pt>
                <c:pt idx="1">
                  <c:v>17-18</c:v>
                </c:pt>
                <c:pt idx="2">
                  <c:v>18-19</c:v>
                </c:pt>
                <c:pt idx="3">
                  <c:v>19-20</c:v>
                </c:pt>
                <c:pt idx="4">
                  <c:v>20-21</c:v>
                </c:pt>
                <c:pt idx="5">
                  <c:v>21-22</c:v>
                </c:pt>
              </c:strCache>
            </c:strRef>
          </c:cat>
          <c:val>
            <c:numRef>
              <c:f>Sheet5!$H$9:$M$9</c:f>
              <c:numCache>
                <c:formatCode>#,##0</c:formatCode>
                <c:ptCount val="6"/>
                <c:pt idx="0">
                  <c:v>500</c:v>
                </c:pt>
                <c:pt idx="1">
                  <c:v>520</c:v>
                </c:pt>
                <c:pt idx="2">
                  <c:v>540</c:v>
                </c:pt>
                <c:pt idx="3">
                  <c:v>560</c:v>
                </c:pt>
                <c:pt idx="4">
                  <c:v>580</c:v>
                </c:pt>
                <c:pt idx="5">
                  <c:v>600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Sheet5!$G$10</c:f>
              <c:strCache>
                <c:ptCount val="1"/>
                <c:pt idx="0">
                  <c:v>Group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Sheet5!$H$7:$M$7</c:f>
              <c:strCache>
                <c:ptCount val="6"/>
                <c:pt idx="0">
                  <c:v>16-17</c:v>
                </c:pt>
                <c:pt idx="1">
                  <c:v>17-18</c:v>
                </c:pt>
                <c:pt idx="2">
                  <c:v>18-19</c:v>
                </c:pt>
                <c:pt idx="3">
                  <c:v>19-20</c:v>
                </c:pt>
                <c:pt idx="4">
                  <c:v>20-21</c:v>
                </c:pt>
                <c:pt idx="5">
                  <c:v>21-22</c:v>
                </c:pt>
              </c:strCache>
            </c:strRef>
          </c:cat>
          <c:val>
            <c:numRef>
              <c:f>Sheet5!$H$10:$M$10</c:f>
              <c:numCache>
                <c:formatCode>#,##0</c:formatCode>
                <c:ptCount val="6"/>
                <c:pt idx="0">
                  <c:v>600</c:v>
                </c:pt>
                <c:pt idx="1">
                  <c:v>624</c:v>
                </c:pt>
                <c:pt idx="2">
                  <c:v>648</c:v>
                </c:pt>
                <c:pt idx="3">
                  <c:v>672</c:v>
                </c:pt>
                <c:pt idx="4">
                  <c:v>696</c:v>
                </c:pt>
                <c:pt idx="5">
                  <c:v>720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817304"/>
        <c:axId val="290106584"/>
      </c:lineChart>
      <c:catAx>
        <c:axId val="28981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106584"/>
        <c:crosses val="autoZero"/>
        <c:auto val="1"/>
        <c:lblAlgn val="ctr"/>
        <c:lblOffset val="100"/>
        <c:noMultiLvlLbl val="0"/>
      </c:catAx>
      <c:valAx>
        <c:axId val="290106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8173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7344204021741377"/>
          <c:y val="0.90683159839119709"/>
          <c:w val="0.76991381982763984"/>
          <c:h val="7.7783783118066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11326188393118E-2"/>
          <c:y val="2.8645833333333332E-2"/>
          <c:w val="0.94735719233012539"/>
          <c:h val="0.76368766404199473"/>
        </c:manualLayout>
      </c:layout>
      <c:lineChart>
        <c:grouping val="standard"/>
        <c:varyColors val="0"/>
        <c:ser>
          <c:idx val="0"/>
          <c:order val="0"/>
          <c:tx>
            <c:strRef>
              <c:f>Sheet5!$G$15</c:f>
              <c:strCache>
                <c:ptCount val="1"/>
                <c:pt idx="0">
                  <c:v>Overall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Sheet5!$H$14:$M$14</c:f>
              <c:strCache>
                <c:ptCount val="6"/>
                <c:pt idx="0">
                  <c:v>16-17</c:v>
                </c:pt>
                <c:pt idx="1">
                  <c:v>17-18</c:v>
                </c:pt>
                <c:pt idx="2">
                  <c:v>18-19</c:v>
                </c:pt>
                <c:pt idx="3">
                  <c:v>19-20</c:v>
                </c:pt>
                <c:pt idx="4">
                  <c:v>20-21</c:v>
                </c:pt>
                <c:pt idx="5">
                  <c:v>21-22</c:v>
                </c:pt>
              </c:strCache>
            </c:strRef>
          </c:cat>
          <c:val>
            <c:numRef>
              <c:f>Sheet5!$H$15:$M$15</c:f>
              <c:numCache>
                <c:formatCode>#,##0</c:formatCode>
                <c:ptCount val="6"/>
                <c:pt idx="0">
                  <c:v>1825</c:v>
                </c:pt>
                <c:pt idx="1">
                  <c:v>1898</c:v>
                </c:pt>
                <c:pt idx="2">
                  <c:v>1971</c:v>
                </c:pt>
                <c:pt idx="3">
                  <c:v>2044</c:v>
                </c:pt>
                <c:pt idx="4">
                  <c:v>2117</c:v>
                </c:pt>
                <c:pt idx="5">
                  <c:v>2190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Sheet5!$G$16</c:f>
              <c:strCache>
                <c:ptCount val="1"/>
                <c:pt idx="0">
                  <c:v>Group 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Sheet5!$H$14:$M$14</c:f>
              <c:strCache>
                <c:ptCount val="6"/>
                <c:pt idx="0">
                  <c:v>16-17</c:v>
                </c:pt>
                <c:pt idx="1">
                  <c:v>17-18</c:v>
                </c:pt>
                <c:pt idx="2">
                  <c:v>18-19</c:v>
                </c:pt>
                <c:pt idx="3">
                  <c:v>19-20</c:v>
                </c:pt>
                <c:pt idx="4">
                  <c:v>20-21</c:v>
                </c:pt>
                <c:pt idx="5">
                  <c:v>21-22</c:v>
                </c:pt>
              </c:strCache>
            </c:strRef>
          </c:cat>
          <c:val>
            <c:numRef>
              <c:f>Sheet5!$H$16:$M$16</c:f>
              <c:numCache>
                <c:formatCode>#,##0</c:formatCode>
                <c:ptCount val="6"/>
                <c:pt idx="0">
                  <c:v>500</c:v>
                </c:pt>
                <c:pt idx="1">
                  <c:v>700</c:v>
                </c:pt>
                <c:pt idx="2">
                  <c:v>900</c:v>
                </c:pt>
                <c:pt idx="3">
                  <c:v>1100</c:v>
                </c:pt>
                <c:pt idx="4">
                  <c:v>1300</c:v>
                </c:pt>
                <c:pt idx="5">
                  <c:v>1500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Sheet5!$G$17</c:f>
              <c:strCache>
                <c:ptCount val="1"/>
                <c:pt idx="0">
                  <c:v>Group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Sheet5!$H$14:$M$14</c:f>
              <c:strCache>
                <c:ptCount val="6"/>
                <c:pt idx="0">
                  <c:v>16-17</c:v>
                </c:pt>
                <c:pt idx="1">
                  <c:v>17-18</c:v>
                </c:pt>
                <c:pt idx="2">
                  <c:v>18-19</c:v>
                </c:pt>
                <c:pt idx="3">
                  <c:v>19-20</c:v>
                </c:pt>
                <c:pt idx="4">
                  <c:v>20-21</c:v>
                </c:pt>
                <c:pt idx="5">
                  <c:v>21-22</c:v>
                </c:pt>
              </c:strCache>
            </c:strRef>
          </c:cat>
          <c:val>
            <c:numRef>
              <c:f>Sheet5!$H$17:$M$17</c:f>
              <c:numCache>
                <c:formatCode>#,##0</c:formatCode>
                <c:ptCount val="6"/>
                <c:pt idx="0">
                  <c:v>600</c:v>
                </c:pt>
                <c:pt idx="1">
                  <c:v>810</c:v>
                </c:pt>
                <c:pt idx="2">
                  <c:v>1020</c:v>
                </c:pt>
                <c:pt idx="3">
                  <c:v>1230</c:v>
                </c:pt>
                <c:pt idx="4">
                  <c:v>1440</c:v>
                </c:pt>
                <c:pt idx="5">
                  <c:v>1650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556336"/>
        <c:axId val="287500864"/>
      </c:lineChart>
      <c:catAx>
        <c:axId val="28955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500864"/>
        <c:crosses val="autoZero"/>
        <c:auto val="1"/>
        <c:lblAlgn val="ctr"/>
        <c:lblOffset val="100"/>
        <c:noMultiLvlLbl val="0"/>
      </c:catAx>
      <c:valAx>
        <c:axId val="28750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55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521799358413543E-2"/>
          <c:y val="0.94183419455380579"/>
          <c:w val="0.8317989938757655"/>
          <c:h val="4.2540805446194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D239-6B67-45F2-9627-6B8C47C6D073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9797E-7AA5-4732-9006-470651EF3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BAB1-10AB-4571-8F19-FC87400259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5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BAB1-10AB-4571-8F19-FC87400259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9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797E-7AA5-4732-9006-470651EF38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BAB1-10AB-4571-8F19-FC87400259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>
            <a:extLst>
              <a:ext uri="{FF2B5EF4-FFF2-40B4-BE49-F238E27FC236}">
                <a16:creationId xmlns="" xmlns:a16="http://schemas.microsoft.com/office/drawing/2014/main" id="{A3C76570-661B-4354-9D9B-000B7BDF19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0" y="2188773"/>
            <a:ext cx="8809037" cy="868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02F6D"/>
                </a:solidFill>
                <a:latin typeface="Source Sans Pro" panose="020B0503030403020204" charset="0"/>
                <a:ea typeface="Source Sans Pro" panose="020B050303040302020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70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DaunPenh" panose="01010101010101010101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/>
              <a:buChar char="•"/>
              <a:defRPr>
                <a:latin typeface="+mn-lt"/>
              </a:defRPr>
            </a:lvl1pPr>
            <a:lvl2pPr marL="617220" indent="-342900">
              <a:buFont typeface="Arial"/>
              <a:buChar char="•"/>
              <a:defRPr>
                <a:latin typeface="+mn-lt"/>
              </a:defRPr>
            </a:lvl2pPr>
            <a:lvl3pPr marL="834390" indent="-285750">
              <a:buFont typeface="Arial"/>
              <a:buChar char="•"/>
              <a:defRPr>
                <a:latin typeface="+mn-lt"/>
              </a:defRPr>
            </a:lvl3pPr>
            <a:lvl4pPr marL="1108710" indent="-285750">
              <a:buFont typeface="Arial"/>
              <a:buChar char="•"/>
              <a:defRPr>
                <a:latin typeface="+mn-lt"/>
              </a:defRPr>
            </a:lvl4pPr>
            <a:lvl5pPr marL="1337310" indent="-285750">
              <a:buFont typeface="Arial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439912"/>
            <a:ext cx="10972800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David" panose="020E0502060401010101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>
                <a:latin typeface="+mn-lt"/>
                <a:cs typeface="DilleniaUPC" panose="02020603050405020304" pitchFamily="18" charset="-34"/>
              </a:defRPr>
            </a:lvl1pPr>
            <a:lvl2pPr>
              <a:defRPr sz="2400">
                <a:latin typeface="+mn-lt"/>
                <a:cs typeface="DilleniaUPC" panose="02020603050405020304" pitchFamily="18" charset="-34"/>
              </a:defRPr>
            </a:lvl2pPr>
            <a:lvl3pPr>
              <a:defRPr sz="2000">
                <a:latin typeface="+mn-lt"/>
                <a:cs typeface="DilleniaUPC" panose="02020603050405020304" pitchFamily="18" charset="-34"/>
              </a:defRPr>
            </a:lvl3pPr>
            <a:lvl4pPr>
              <a:defRPr sz="1800">
                <a:latin typeface="+mn-lt"/>
                <a:cs typeface="DilleniaUPC" panose="02020603050405020304" pitchFamily="18" charset="-34"/>
              </a:defRPr>
            </a:lvl4pPr>
            <a:lvl5pPr>
              <a:defRPr sz="1800">
                <a:latin typeface="+mn-lt"/>
                <a:cs typeface="DilleniaUPC" panose="02020603050405020304" pitchFamily="18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439912"/>
            <a:ext cx="10972800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DFKai-SB" panose="03000509000000000000" pitchFamily="65" charset="-12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126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9B9DB7-380F-47A0-A135-996D368EA60D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AE4662-9BFA-4FC5-8865-F371F1B8FC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03736"/>
            <a:ext cx="12192000" cy="365760"/>
          </a:xfrm>
          <a:prstGeom prst="rect">
            <a:avLst/>
          </a:prstGeom>
          <a:solidFill>
            <a:srgbClr val="126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Gill Sans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Gill Sans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Gill Sans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Gill Sans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Gill Sans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Gill Sans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atherine.webb@gcccd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passplus.org/LaunchBoard/Student-Success-Metrics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vision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99060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from the Planning &amp; Institutional Effectiveness Committee</a:t>
            </a:r>
          </a:p>
          <a:p>
            <a:endParaRPr lang="en-US" dirty="0"/>
          </a:p>
          <a:p>
            <a:r>
              <a:rPr lang="en-US" sz="1700" dirty="0" smtClean="0"/>
              <a:t>Presented to:</a:t>
            </a:r>
          </a:p>
          <a:p>
            <a:r>
              <a:rPr lang="en-US" sz="1700" dirty="0" smtClean="0"/>
              <a:t>Academic Senate:	20 May 2019</a:t>
            </a:r>
          </a:p>
          <a:p>
            <a:r>
              <a:rPr lang="en-US" sz="1700" smtClean="0"/>
              <a:t>College Council:	23 May 2019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3969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2: Transfer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188670"/>
              </p:ext>
            </p:extLst>
          </p:nvPr>
        </p:nvGraphicFramePr>
        <p:xfrm>
          <a:off x="609600" y="1600200"/>
          <a:ext cx="10972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562600"/>
                <a:gridCol w="1524000"/>
                <a:gridCol w="16002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r>
                        <a:rPr lang="en-US" baseline="0" dirty="0" smtClean="0"/>
                        <a:t> 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 Baseline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(16-17)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 Target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(21-22)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among all students, the number who </a:t>
                      </a:r>
                      <a:r>
                        <a:rPr lang="en-US" b="1" dirty="0" smtClean="0"/>
                        <a:t>earned an associate degree for transfer </a:t>
                      </a:r>
                      <a:r>
                        <a:rPr lang="en-US" dirty="0" smtClean="0"/>
                        <a:t>in the selected or subsequent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by:</a:t>
                      </a:r>
                    </a:p>
                    <a:p>
                      <a:pPr algn="ctr"/>
                      <a:r>
                        <a:rPr lang="en-US" b="1" dirty="0" smtClean="0"/>
                        <a:t>35%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among all students, the number who </a:t>
                      </a:r>
                      <a:r>
                        <a:rPr lang="en-US" b="1" dirty="0" smtClean="0"/>
                        <a:t>transferred to a UC or CSU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by:</a:t>
                      </a:r>
                    </a:p>
                    <a:p>
                      <a:pPr algn="ctr"/>
                      <a:r>
                        <a:rPr lang="en-US" b="1" dirty="0" smtClean="0"/>
                        <a:t>10%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2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3: Unit Accumulation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475815"/>
              </p:ext>
            </p:extLst>
          </p:nvPr>
        </p:nvGraphicFramePr>
        <p:xfrm>
          <a:off x="609600" y="1600200"/>
          <a:ext cx="10972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562600"/>
                <a:gridCol w="1524000"/>
                <a:gridCol w="16002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r>
                        <a:rPr lang="en-US" baseline="0" dirty="0" smtClean="0"/>
                        <a:t> 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 Baseline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(16-17)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 Target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(21-22)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 </a:t>
                      </a:r>
                      <a:r>
                        <a:rPr lang="en-US" b="1" dirty="0" smtClean="0"/>
                        <a:t>among all students who earned an associate degree</a:t>
                      </a:r>
                      <a:r>
                        <a:rPr lang="en-US" dirty="0" smtClean="0"/>
                        <a:t> in the selected year, </a:t>
                      </a:r>
                      <a:r>
                        <a:rPr lang="en-US" b="1" dirty="0" smtClean="0"/>
                        <a:t>the average number of units</a:t>
                      </a:r>
                      <a:r>
                        <a:rPr lang="en-US" dirty="0" smtClean="0"/>
                        <a:t> earned in the California community college system among students who had taken at least 60 units at the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 by:</a:t>
                      </a:r>
                    </a:p>
                    <a:p>
                      <a:pPr algn="ctr"/>
                      <a:r>
                        <a:rPr lang="en-US" b="1" dirty="0" smtClean="0"/>
                        <a:t>4.5%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4: Workforce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15718"/>
              </p:ext>
            </p:extLst>
          </p:nvPr>
        </p:nvGraphicFramePr>
        <p:xfrm>
          <a:off x="609600" y="1600200"/>
          <a:ext cx="109728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562600"/>
                <a:gridCol w="1524000"/>
                <a:gridCol w="16002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r>
                        <a:rPr lang="en-US" baseline="0" dirty="0" smtClean="0"/>
                        <a:t> 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 Baseline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(15-16)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 Target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(21-22)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</a:t>
                      </a:r>
                      <a:r>
                        <a:rPr lang="en-US" b="1" dirty="0" smtClean="0"/>
                        <a:t>among all students who did not transfer to a four-year institution</a:t>
                      </a:r>
                      <a:r>
                        <a:rPr lang="en-US" dirty="0" smtClean="0"/>
                        <a:t>, </a:t>
                      </a:r>
                      <a:r>
                        <a:rPr lang="en-US" b="1" dirty="0" smtClean="0"/>
                        <a:t>sum of median earnings </a:t>
                      </a:r>
                      <a:r>
                        <a:rPr lang="en-US" dirty="0" smtClean="0"/>
                        <a:t>for the four quarters immediately following academic year of exit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by:</a:t>
                      </a:r>
                    </a:p>
                    <a:p>
                      <a:pPr algn="ctr"/>
                      <a:r>
                        <a:rPr lang="en-US" b="1" dirty="0" smtClean="0"/>
                        <a:t>11%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$26,640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</a:t>
                      </a:r>
                      <a:r>
                        <a:rPr lang="en-US" b="1" dirty="0" smtClean="0"/>
                        <a:t>among all students who exited college and did not transfer</a:t>
                      </a:r>
                      <a:r>
                        <a:rPr lang="en-US" dirty="0" smtClean="0"/>
                        <a:t>, </a:t>
                      </a:r>
                      <a:r>
                        <a:rPr lang="en-US" b="1" dirty="0" smtClean="0"/>
                        <a:t>the proportion who attained the regional living wage</a:t>
                      </a:r>
                      <a:r>
                        <a:rPr lang="en-US" dirty="0" smtClean="0"/>
                        <a:t> for a single adult measured immediately following academic year of exit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Increase</a:t>
                      </a:r>
                      <a:r>
                        <a:rPr lang="en-US" b="0" baseline="0" dirty="0" smtClean="0"/>
                        <a:t> by:</a:t>
                      </a:r>
                    </a:p>
                    <a:p>
                      <a:pPr algn="ctr"/>
                      <a:r>
                        <a:rPr lang="en-US" b="1" baseline="0" dirty="0" smtClean="0"/>
                        <a:t>15%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34.5%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8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5: Equity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PIEC’s Recommendation:</a:t>
            </a:r>
          </a:p>
          <a:p>
            <a:r>
              <a:rPr lang="en-US" dirty="0" smtClean="0"/>
              <a:t>For each metric </a:t>
            </a:r>
            <a:r>
              <a:rPr lang="en-US" dirty="0"/>
              <a:t>above, set goals that will </a:t>
            </a:r>
            <a:r>
              <a:rPr lang="en-US" b="1" dirty="0"/>
              <a:t>reduce achievement gaps for disproportionately impacted populations </a:t>
            </a:r>
            <a:r>
              <a:rPr lang="en-US" b="1" dirty="0" smtClean="0"/>
              <a:t>by </a:t>
            </a:r>
            <a:r>
              <a:rPr lang="en-US" b="1" dirty="0"/>
              <a:t>50% </a:t>
            </a:r>
            <a:r>
              <a:rPr lang="en-US" dirty="0" smtClean="0"/>
              <a:t>and put Grossmont on pace to completely close achievement gaps for its DI groups in </a:t>
            </a:r>
            <a:r>
              <a:rPr lang="en-US" dirty="0"/>
              <a:t>10 years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few caveats:</a:t>
            </a:r>
          </a:p>
          <a:p>
            <a:pPr lvl="1"/>
            <a:r>
              <a:rPr lang="en-US" dirty="0" smtClean="0"/>
              <a:t>Disproportionately impacted groups vary from metric to metric.  Therefore, different groups will have different % goals.</a:t>
            </a:r>
          </a:p>
          <a:p>
            <a:pPr lvl="1"/>
            <a:r>
              <a:rPr lang="en-US" dirty="0" smtClean="0"/>
              <a:t>Goals will need to be GREATER (in terms of %) than those set for the overall population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Everyone rises at the same rate</a:t>
            </a:r>
            <a:endParaRPr lang="en-US" dirty="0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817822"/>
              </p:ext>
            </p:extLst>
          </p:nvPr>
        </p:nvGraphicFramePr>
        <p:xfrm>
          <a:off x="1143000" y="1524000"/>
          <a:ext cx="96774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86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DI groups rise faster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816842"/>
              </p:ext>
            </p:extLst>
          </p:nvPr>
        </p:nvGraphicFramePr>
        <p:xfrm>
          <a:off x="609600" y="1549400"/>
          <a:ext cx="1097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7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Reaching the Goals: Planning with the End in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504" t="16666" r="14031" b="18631"/>
          <a:stretch/>
        </p:blipFill>
        <p:spPr>
          <a:xfrm>
            <a:off x="533400" y="362831"/>
            <a:ext cx="10946984" cy="61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55392"/>
          <a:stretch/>
        </p:blipFill>
        <p:spPr>
          <a:xfrm>
            <a:off x="609600" y="2010722"/>
            <a:ext cx="10972800" cy="21802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648200"/>
            <a:ext cx="11125200" cy="685800"/>
          </a:xfrm>
          <a:prstGeom prst="rect">
            <a:avLst/>
          </a:prstGeom>
          <a:solidFill>
            <a:srgbClr val="2056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724400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Gill Sans"/>
                <a:cs typeface="Gill Sans"/>
              </a:rPr>
              <a:t>Equity-focused analysis of institutional data</a:t>
            </a:r>
            <a:endParaRPr lang="en-US" sz="28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1409700" y="42291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5791200" y="4229099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10248900" y="4229099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8089900" y="4210049"/>
            <a:ext cx="457200" cy="419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3378200" y="4229099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with the End in Mind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Work already in progress supports the Vision goals:</a:t>
            </a:r>
          </a:p>
          <a:p>
            <a:r>
              <a:rPr lang="en-US" dirty="0" smtClean="0"/>
              <a:t>Guided Pathways</a:t>
            </a:r>
          </a:p>
          <a:p>
            <a:r>
              <a:rPr lang="en-US" dirty="0" smtClean="0"/>
              <a:t>Equity Plan activities</a:t>
            </a:r>
          </a:p>
          <a:p>
            <a:r>
              <a:rPr lang="en-US" dirty="0" smtClean="0"/>
              <a:t>Strategic Enrollment Management (SEM) </a:t>
            </a:r>
          </a:p>
          <a:p>
            <a:r>
              <a:rPr lang="en-US" dirty="0"/>
              <a:t>Strategic Plan activities related to Outreach, Retention, &amp; </a:t>
            </a:r>
            <a:r>
              <a:rPr lang="en-US" dirty="0" smtClean="0"/>
              <a:t>Engagement</a:t>
            </a:r>
          </a:p>
          <a:p>
            <a:r>
              <a:rPr lang="en-US" dirty="0" smtClean="0"/>
              <a:t>Others?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852">
            <a:off x="817312" y="101583"/>
            <a:ext cx="5299364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8400" y="685800"/>
            <a:ext cx="53848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VISION FOR SUCCESS: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Strategic plan for the CCC System</a:t>
            </a:r>
          </a:p>
          <a:p>
            <a:endParaRPr lang="en-US" dirty="0" smtClean="0"/>
          </a:p>
          <a:p>
            <a:r>
              <a:rPr lang="en-US" dirty="0" smtClean="0"/>
              <a:t>Driving purposes:</a:t>
            </a:r>
          </a:p>
          <a:p>
            <a:pPr lvl="1"/>
            <a:r>
              <a:rPr lang="en-US" dirty="0" smtClean="0"/>
              <a:t>Increase social and economic mobility</a:t>
            </a:r>
          </a:p>
          <a:p>
            <a:pPr lvl="1"/>
            <a:r>
              <a:rPr lang="en-US" dirty="0" smtClean="0"/>
              <a:t>Create well-educated workforce</a:t>
            </a:r>
          </a:p>
          <a:p>
            <a:pPr lvl="1"/>
            <a:r>
              <a:rPr lang="en-US" dirty="0" smtClean="0"/>
              <a:t>Prepare informed, engaged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76865"/>
            <a:ext cx="1165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Thank you!</a:t>
            </a:r>
          </a:p>
          <a:p>
            <a:pPr algn="ctr"/>
            <a:r>
              <a:rPr lang="en-US" sz="4000" b="1" dirty="0" smtClean="0"/>
              <a:t>Questions? Concerns? Observations? Ideas? 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2800" b="1" dirty="0" smtClean="0"/>
              <a:t>Senate Reps on PIEC:</a:t>
            </a:r>
          </a:p>
          <a:p>
            <a:pPr algn="ctr"/>
            <a:r>
              <a:rPr lang="en-US" sz="2400" dirty="0" smtClean="0"/>
              <a:t>Lara Braff		</a:t>
            </a:r>
            <a:r>
              <a:rPr lang="en-US" sz="2400" dirty="0" err="1" smtClean="0"/>
              <a:t>Yohanny</a:t>
            </a:r>
            <a:r>
              <a:rPr lang="en-US" sz="2400" dirty="0" smtClean="0"/>
              <a:t> Corona-Batalona		Tiffany Glen-Hall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/>
              <a:t>Or Contact Catherine Directly:</a:t>
            </a:r>
            <a:endParaRPr lang="en-US" sz="2800" b="1" dirty="0"/>
          </a:p>
          <a:p>
            <a:pPr algn="ctr"/>
            <a:r>
              <a:rPr lang="en-US" sz="2400" dirty="0" smtClean="0">
                <a:hlinkClick r:id="rId2"/>
              </a:rPr>
              <a:t>catherine.webb@gcccd.edu</a:t>
            </a:r>
            <a:endParaRPr lang="en-US" sz="2400" dirty="0" smtClean="0"/>
          </a:p>
          <a:p>
            <a:pPr algn="ctr"/>
            <a:r>
              <a:rPr lang="en-US" sz="2400" dirty="0" smtClean="0"/>
              <a:t>x7462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61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5-Year Goals for the CCC System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Goal 1: Completion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/>
              <a:t>Increase annual # of students who earn a degree, or certificate</a:t>
            </a:r>
            <a:r>
              <a:rPr lang="en-US" sz="2000" i="1" dirty="0"/>
              <a:t> </a:t>
            </a:r>
            <a:r>
              <a:rPr lang="en-US" sz="2000" i="1" dirty="0" smtClean="0"/>
              <a:t>by 20%</a:t>
            </a:r>
            <a:endParaRPr lang="en-US" sz="2000" b="1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Goal 2: Transfer</a:t>
            </a:r>
            <a:br>
              <a:rPr lang="en-US" b="1" dirty="0" smtClean="0"/>
            </a:br>
            <a:r>
              <a:rPr lang="en-US" sz="2000" i="1" dirty="0" smtClean="0"/>
              <a:t>Increase annual # of students who transfer to UC or CSU by 35%</a:t>
            </a:r>
            <a:endParaRPr lang="en-US" sz="2000" b="1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Goal 3: Unit Accumulation</a:t>
            </a:r>
            <a:br>
              <a:rPr lang="en-US" b="1" dirty="0" smtClean="0"/>
            </a:br>
            <a:r>
              <a:rPr lang="en-US" sz="2000" i="1" dirty="0" smtClean="0"/>
              <a:t>Decrease average # of units accumulated by degree-earning students by 9%</a:t>
            </a:r>
            <a:endParaRPr lang="en-US" sz="2000" b="1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Goal 4: Workforce </a:t>
            </a:r>
            <a:br>
              <a:rPr lang="en-US" b="1" dirty="0" smtClean="0"/>
            </a:br>
            <a:r>
              <a:rPr lang="en-US" sz="2000" i="1" dirty="0" smtClean="0"/>
              <a:t>Increase % of exiting students employed in their field of study by 9%</a:t>
            </a:r>
            <a:endParaRPr lang="en-US" sz="2000" b="1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Goal 5: Equity</a:t>
            </a:r>
            <a:br>
              <a:rPr lang="en-US" b="1" dirty="0" smtClean="0"/>
            </a:br>
            <a:r>
              <a:rPr lang="en-US" sz="2000" i="1" dirty="0" smtClean="0"/>
              <a:t>Reduce equity gaps related to 4 goals above by 40% within 5yrs &amp; 100% within 10 </a:t>
            </a:r>
            <a:r>
              <a:rPr lang="en-US" sz="2000" i="1" dirty="0" err="1" smtClean="0"/>
              <a:t>yrs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891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504" t="16666" r="14031" b="18631"/>
          <a:stretch/>
        </p:blipFill>
        <p:spPr>
          <a:xfrm>
            <a:off x="533400" y="362831"/>
            <a:ext cx="10946984" cy="61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Alignment:  Vision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 1809 requires each CCC to adopt college-level goals</a:t>
            </a:r>
            <a:endParaRPr lang="en-US" dirty="0" smtClean="0"/>
          </a:p>
          <a:p>
            <a:pPr lvl="1"/>
            <a:r>
              <a:rPr lang="en-US" dirty="0" smtClean="0"/>
              <a:t>Align with the systemwide goals in the </a:t>
            </a:r>
            <a:r>
              <a:rPr lang="en-US" i="1" dirty="0" smtClean="0"/>
              <a:t>Vision for Success</a:t>
            </a:r>
            <a:endParaRPr lang="en-US" dirty="0" smtClean="0"/>
          </a:p>
          <a:p>
            <a:pPr lvl="1"/>
            <a:r>
              <a:rPr lang="en-US" dirty="0" smtClean="0"/>
              <a:t>Must be measured numerically</a:t>
            </a:r>
          </a:p>
          <a:p>
            <a:pPr lvl="1"/>
            <a:r>
              <a:rPr lang="en-US" dirty="0" smtClean="0"/>
              <a:t>Must specify timeline for improvement</a:t>
            </a:r>
          </a:p>
          <a:p>
            <a:endParaRPr lang="en-US" dirty="0" smtClean="0"/>
          </a:p>
          <a:p>
            <a:r>
              <a:rPr lang="en-US" b="1" dirty="0" smtClean="0"/>
              <a:t>System Process</a:t>
            </a:r>
          </a:p>
          <a:p>
            <a:pPr lvl="1"/>
            <a:r>
              <a:rPr lang="en-US" dirty="0" smtClean="0"/>
              <a:t>CCCCO reporting template allows colleges to choose specific measures for each goal</a:t>
            </a:r>
          </a:p>
          <a:p>
            <a:pPr lvl="1"/>
            <a:r>
              <a:rPr lang="en-US" dirty="0" smtClean="0"/>
              <a:t>All measures use data from the </a:t>
            </a:r>
            <a:r>
              <a:rPr lang="en-US" dirty="0" smtClean="0">
                <a:hlinkClick r:id="rId2"/>
              </a:rPr>
              <a:t>Student Success Metrics Dashboard</a:t>
            </a:r>
            <a:endParaRPr lang="en-US" dirty="0" smtClean="0"/>
          </a:p>
          <a:p>
            <a:pPr lvl="1"/>
            <a:r>
              <a:rPr lang="en-US" b="1" dirty="0" smtClean="0"/>
              <a:t>No penalty for colleges that do not reach their goals</a:t>
            </a:r>
          </a:p>
          <a:p>
            <a:endParaRPr lang="en-US" dirty="0" smtClean="0"/>
          </a:p>
          <a:p>
            <a:r>
              <a:rPr lang="en-US" b="1" dirty="0" smtClean="0"/>
              <a:t>Grossmont’s Process</a:t>
            </a:r>
          </a:p>
          <a:p>
            <a:pPr lvl="1"/>
            <a:r>
              <a:rPr lang="en-US" dirty="0"/>
              <a:t>Measures for GC &amp; CC selected by GCCCD’s Student Equity &amp; Success Committee (SESC)</a:t>
            </a:r>
          </a:p>
          <a:p>
            <a:pPr lvl="1"/>
            <a:r>
              <a:rPr lang="en-US" dirty="0" smtClean="0"/>
              <a:t>PIEC tasked with recommending 5-year goals that reflect the context at Grossmont </a:t>
            </a:r>
          </a:p>
        </p:txBody>
      </p:sp>
    </p:spTree>
    <p:extLst>
      <p:ext uri="{BB962C8B-B14F-4D97-AF65-F5344CB8AC3E}">
        <p14:creationId xmlns:p14="http://schemas.microsoft.com/office/powerpoint/2010/main" val="19780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FAQ: How does this align with the new funding formula?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Vision Goals </a:t>
            </a:r>
            <a:r>
              <a:rPr lang="en-US" b="1" dirty="0" smtClean="0">
                <a:solidFill>
                  <a:srgbClr val="C00000"/>
                </a:solidFill>
              </a:rPr>
              <a:t>=/=</a:t>
            </a:r>
            <a:r>
              <a:rPr lang="en-US" b="1" dirty="0" smtClean="0"/>
              <a:t> Student-Centered Funding Formula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000" b="1" dirty="0" smtClean="0"/>
              <a:t>HOWEVER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b="1" dirty="0" smtClean="0"/>
              <a:t>Both focus on similar completion, transfer, and workforce outcomes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96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504" t="16666" r="14031" b="18631"/>
          <a:stretch/>
        </p:blipFill>
        <p:spPr>
          <a:xfrm>
            <a:off x="533400" y="362831"/>
            <a:ext cx="10946984" cy="61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PIEC Recommendations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1: Completion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068"/>
              </p:ext>
            </p:extLst>
          </p:nvPr>
        </p:nvGraphicFramePr>
        <p:xfrm>
          <a:off x="609600" y="1600200"/>
          <a:ext cx="10972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562600"/>
                <a:gridCol w="1524000"/>
                <a:gridCol w="16002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r>
                        <a:rPr lang="en-US" baseline="0" dirty="0" smtClean="0"/>
                        <a:t> 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 Baseline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(16-17)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GC Target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(21-22)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among all students, the number who </a:t>
                      </a:r>
                      <a:r>
                        <a:rPr lang="en-US" b="1" dirty="0" smtClean="0"/>
                        <a:t>earned an associate degree or associate degree for transfer </a:t>
                      </a:r>
                      <a:r>
                        <a:rPr lang="en-US" dirty="0" smtClean="0"/>
                        <a:t>in the selected or subsequent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by:</a:t>
                      </a:r>
                    </a:p>
                    <a:p>
                      <a:pPr algn="ctr"/>
                      <a:r>
                        <a:rPr lang="en-US" b="1" dirty="0" smtClean="0"/>
                        <a:t>20%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among all students, the number who </a:t>
                      </a:r>
                      <a:r>
                        <a:rPr lang="en-US" b="1" dirty="0" smtClean="0"/>
                        <a:t>earned a CCCCO-approved certificate </a:t>
                      </a:r>
                      <a:r>
                        <a:rPr lang="en-US" dirty="0" smtClean="0"/>
                        <a:t>in the selected or subsequent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by:</a:t>
                      </a:r>
                    </a:p>
                    <a:p>
                      <a:pPr algn="ctr"/>
                      <a:r>
                        <a:rPr lang="en-US" b="1" dirty="0" smtClean="0"/>
                        <a:t>20%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among all students, the number who </a:t>
                      </a:r>
                      <a:r>
                        <a:rPr lang="en-US" b="1" dirty="0" smtClean="0"/>
                        <a:t>earned a CCCCO-approved certificate, associate degree, and/or baccalaureate degree </a:t>
                      </a:r>
                      <a:r>
                        <a:rPr lang="en-US" dirty="0" smtClean="0"/>
                        <a:t>in the selected or subsequent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by:</a:t>
                      </a:r>
                    </a:p>
                    <a:p>
                      <a:pPr algn="ctr"/>
                      <a:r>
                        <a:rPr lang="en-US" b="1" dirty="0" smtClean="0"/>
                        <a:t>20%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1,771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ossmont Theme">
  <a:themeElements>
    <a:clrScheme name="Custom 6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FFBA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Grossmont Theme.thmx</Template>
  <TotalTime>529</TotalTime>
  <Words>687</Words>
  <Application>Microsoft Office PowerPoint</Application>
  <PresentationFormat>Widescreen</PresentationFormat>
  <Paragraphs>149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DFKai-SB</vt:lpstr>
      <vt:lpstr>Arial</vt:lpstr>
      <vt:lpstr>Calibri</vt:lpstr>
      <vt:lpstr>DaunPenh</vt:lpstr>
      <vt:lpstr>David</vt:lpstr>
      <vt:lpstr>DilleniaUPC</vt:lpstr>
      <vt:lpstr>Gill Sans</vt:lpstr>
      <vt:lpstr>Gill Sans MT</vt:lpstr>
      <vt:lpstr>Source Sans Pro</vt:lpstr>
      <vt:lpstr>Grossmont Theme</vt:lpstr>
      <vt:lpstr>Local vision Goals</vt:lpstr>
      <vt:lpstr>PowerPoint Presentation</vt:lpstr>
      <vt:lpstr>Big 5-Year Goals for the CCC System </vt:lpstr>
      <vt:lpstr>PowerPoint Presentation</vt:lpstr>
      <vt:lpstr>Local Alignment:  Vision Goals</vt:lpstr>
      <vt:lpstr>FAQ: How does this align with the new funding formula?</vt:lpstr>
      <vt:lpstr>PowerPoint Presentation</vt:lpstr>
      <vt:lpstr>PIEC Recommendations</vt:lpstr>
      <vt:lpstr>Goal 1: Completion</vt:lpstr>
      <vt:lpstr>Goal 2: Transfer</vt:lpstr>
      <vt:lpstr>Goal 3: Unit Accumulation</vt:lpstr>
      <vt:lpstr>Goal 4: Workforce</vt:lpstr>
      <vt:lpstr>Goal 5: Equity</vt:lpstr>
      <vt:lpstr>Example 1: Everyone rises at the same rate</vt:lpstr>
      <vt:lpstr>Example 2: DI groups rise faster</vt:lpstr>
      <vt:lpstr>NEXT STEPS</vt:lpstr>
      <vt:lpstr>PowerPoint Presentation</vt:lpstr>
      <vt:lpstr>PowerPoint Presentation</vt:lpstr>
      <vt:lpstr>Planning with the End in Mind</vt:lpstr>
      <vt:lpstr>PowerPoint Presentation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Student Equity Plan</dc:title>
  <dc:creator>Catherine Webb</dc:creator>
  <cp:lastModifiedBy>Graylin Clavell</cp:lastModifiedBy>
  <cp:revision>60</cp:revision>
  <dcterms:created xsi:type="dcterms:W3CDTF">2019-04-10T19:31:02Z</dcterms:created>
  <dcterms:modified xsi:type="dcterms:W3CDTF">2019-05-29T15:37:08Z</dcterms:modified>
</cp:coreProperties>
</file>